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43" r:id="rId1"/>
  </p:sldMasterIdLst>
  <p:notesMasterIdLst>
    <p:notesMasterId r:id="rId28"/>
  </p:notesMasterIdLst>
  <p:handoutMasterIdLst>
    <p:handoutMasterId r:id="rId29"/>
  </p:handoutMasterIdLst>
  <p:sldIdLst>
    <p:sldId id="487" r:id="rId2"/>
    <p:sldId id="489" r:id="rId3"/>
    <p:sldId id="523" r:id="rId4"/>
    <p:sldId id="513" r:id="rId5"/>
    <p:sldId id="502" r:id="rId6"/>
    <p:sldId id="507" r:id="rId7"/>
    <p:sldId id="506" r:id="rId8"/>
    <p:sldId id="508" r:id="rId9"/>
    <p:sldId id="511" r:id="rId10"/>
    <p:sldId id="510" r:id="rId11"/>
    <p:sldId id="501" r:id="rId12"/>
    <p:sldId id="520" r:id="rId13"/>
    <p:sldId id="522" r:id="rId14"/>
    <p:sldId id="503" r:id="rId15"/>
    <p:sldId id="519" r:id="rId16"/>
    <p:sldId id="512" r:id="rId17"/>
    <p:sldId id="518" r:id="rId18"/>
    <p:sldId id="521" r:id="rId19"/>
    <p:sldId id="509" r:id="rId20"/>
    <p:sldId id="514" r:id="rId21"/>
    <p:sldId id="517" r:id="rId22"/>
    <p:sldId id="516" r:id="rId23"/>
    <p:sldId id="515" r:id="rId24"/>
    <p:sldId id="505" r:id="rId25"/>
    <p:sldId id="499" r:id="rId26"/>
    <p:sldId id="390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2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9995"/>
    <a:srgbClr val="FFFD78"/>
    <a:srgbClr val="6D97BF"/>
    <a:srgbClr val="A0B0C1"/>
    <a:srgbClr val="8C110A"/>
    <a:srgbClr val="1C1C1C"/>
    <a:srgbClr val="DDDDDD"/>
    <a:srgbClr val="AFB09F"/>
    <a:srgbClr val="C8B9A6"/>
    <a:srgbClr val="418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997"/>
    <p:restoredTop sz="78297"/>
  </p:normalViewPr>
  <p:slideViewPr>
    <p:cSldViewPr snapToGrid="0" snapToObjects="1" showGuides="1">
      <p:cViewPr>
        <p:scale>
          <a:sx n="80" d="100"/>
          <a:sy n="80" d="100"/>
        </p:scale>
        <p:origin x="1272" y="568"/>
      </p:cViewPr>
      <p:guideLst>
        <p:guide orient="horz" pos="2160"/>
        <p:guide pos="32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A3991B-6327-0E47-9BCA-88158558FBF7}" type="doc">
      <dgm:prSet loTypeId="urn:microsoft.com/office/officeart/2009/layout/CircleArrow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73337E-D608-444C-8788-317C046D2D98}">
      <dgm:prSet phldrT="[Text]"/>
      <dgm:spPr/>
      <dgm:t>
        <a:bodyPr/>
        <a:lstStyle/>
        <a:p>
          <a:r>
            <a:rPr lang="en-US" b="0" i="0" dirty="0">
              <a:latin typeface="Montserrat" charset="0"/>
              <a:ea typeface="Montserrat" charset="0"/>
              <a:cs typeface="Montserrat" charset="0"/>
            </a:rPr>
            <a:t>database</a:t>
          </a:r>
        </a:p>
      </dgm:t>
    </dgm:pt>
    <dgm:pt modelId="{7A3DA8A6-264C-9048-A8C1-F703175E5442}" type="parTrans" cxnId="{E0908732-7DAB-CB41-A835-6E561C168630}">
      <dgm:prSet/>
      <dgm:spPr/>
      <dgm:t>
        <a:bodyPr/>
        <a:lstStyle/>
        <a:p>
          <a:endParaRPr lang="en-US"/>
        </a:p>
      </dgm:t>
    </dgm:pt>
    <dgm:pt modelId="{4F4C21F0-9FFE-184F-90C9-D70805D0FC55}" type="sibTrans" cxnId="{E0908732-7DAB-CB41-A835-6E561C168630}">
      <dgm:prSet/>
      <dgm:spPr/>
      <dgm:t>
        <a:bodyPr/>
        <a:lstStyle/>
        <a:p>
          <a:endParaRPr lang="en-US"/>
        </a:p>
      </dgm:t>
    </dgm:pt>
    <dgm:pt modelId="{19B5E20E-C4AB-094E-9FF2-3A5854879EED}">
      <dgm:prSet phldrT="[Text]"/>
      <dgm:spPr/>
      <dgm:t>
        <a:bodyPr/>
        <a:lstStyle/>
        <a:p>
          <a:r>
            <a:rPr lang="en-US" b="0" i="0" dirty="0" smtClean="0">
              <a:latin typeface="Montserrat" charset="0"/>
              <a:ea typeface="Montserrat" charset="0"/>
              <a:cs typeface="Montserrat" charset="0"/>
            </a:rPr>
            <a:t>citation manager</a:t>
          </a:r>
          <a:endParaRPr lang="en-US" b="0" i="0" dirty="0">
            <a:latin typeface="Montserrat" charset="0"/>
            <a:ea typeface="Montserrat" charset="0"/>
            <a:cs typeface="Montserrat" charset="0"/>
          </a:endParaRPr>
        </a:p>
      </dgm:t>
    </dgm:pt>
    <dgm:pt modelId="{DB7FC7A1-28C7-A548-94C1-1B7FB8DD0B1F}" type="parTrans" cxnId="{C3B2A9CC-469A-BE46-8BA9-E9414026BD08}">
      <dgm:prSet/>
      <dgm:spPr/>
      <dgm:t>
        <a:bodyPr/>
        <a:lstStyle/>
        <a:p>
          <a:endParaRPr lang="en-US"/>
        </a:p>
      </dgm:t>
    </dgm:pt>
    <dgm:pt modelId="{EDFAB9C7-BBD0-C248-BFCD-F74FC15262FC}" type="sibTrans" cxnId="{C3B2A9CC-469A-BE46-8BA9-E9414026BD08}">
      <dgm:prSet/>
      <dgm:spPr/>
      <dgm:t>
        <a:bodyPr/>
        <a:lstStyle/>
        <a:p>
          <a:endParaRPr lang="en-US"/>
        </a:p>
      </dgm:t>
    </dgm:pt>
    <dgm:pt modelId="{A9547FD6-654E-C14B-B0FC-7FC8B08C0CFC}">
      <dgm:prSet phldrT="[Text]"/>
      <dgm:spPr/>
      <dgm:t>
        <a:bodyPr/>
        <a:lstStyle/>
        <a:p>
          <a:r>
            <a:rPr lang="en-US" b="0" i="0" dirty="0" smtClean="0">
              <a:latin typeface="Montserrat" charset="0"/>
              <a:ea typeface="Montserrat" charset="0"/>
              <a:cs typeface="Montserrat" charset="0"/>
            </a:rPr>
            <a:t>word processing app</a:t>
          </a:r>
          <a:endParaRPr lang="en-US" b="0" i="0" dirty="0">
            <a:latin typeface="Montserrat" charset="0"/>
            <a:ea typeface="Montserrat" charset="0"/>
            <a:cs typeface="Montserrat" charset="0"/>
          </a:endParaRPr>
        </a:p>
      </dgm:t>
    </dgm:pt>
    <dgm:pt modelId="{EDD0F895-1599-F24E-8668-EE95E021F3AE}" type="parTrans" cxnId="{6A5B2542-4730-A146-91AC-82991860F3E2}">
      <dgm:prSet/>
      <dgm:spPr/>
      <dgm:t>
        <a:bodyPr/>
        <a:lstStyle/>
        <a:p>
          <a:endParaRPr lang="en-US"/>
        </a:p>
      </dgm:t>
    </dgm:pt>
    <dgm:pt modelId="{69DB3C4E-00CA-2F49-AC64-8E676162ECB8}" type="sibTrans" cxnId="{6A5B2542-4730-A146-91AC-82991860F3E2}">
      <dgm:prSet/>
      <dgm:spPr/>
      <dgm:t>
        <a:bodyPr/>
        <a:lstStyle/>
        <a:p>
          <a:endParaRPr lang="en-US"/>
        </a:p>
      </dgm:t>
    </dgm:pt>
    <dgm:pt modelId="{E2ADE7E8-8E01-CE4A-AFA6-7D93C7701227}" type="pres">
      <dgm:prSet presAssocID="{81A3991B-6327-0E47-9BCA-88158558FBF7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8C05BC5-BE59-E04D-B1F8-2009E2204B00}" type="pres">
      <dgm:prSet presAssocID="{9173337E-D608-444C-8788-317C046D2D98}" presName="Accent1" presStyleCnt="0"/>
      <dgm:spPr/>
    </dgm:pt>
    <dgm:pt modelId="{19FEF2AF-81A3-A14A-9C85-1B3C24741626}" type="pres">
      <dgm:prSet presAssocID="{9173337E-D608-444C-8788-317C046D2D98}" presName="Accent" presStyleLbl="node1" presStyleIdx="0" presStyleCnt="3"/>
      <dgm:spPr/>
    </dgm:pt>
    <dgm:pt modelId="{B2F2B678-6EB2-284C-97E5-582F2D06951E}" type="pres">
      <dgm:prSet presAssocID="{9173337E-D608-444C-8788-317C046D2D98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FBA560-A7FF-C140-8E13-87BE9B2DED80}" type="pres">
      <dgm:prSet presAssocID="{19B5E20E-C4AB-094E-9FF2-3A5854879EED}" presName="Accent2" presStyleCnt="0"/>
      <dgm:spPr/>
    </dgm:pt>
    <dgm:pt modelId="{90F4EF57-1E74-7144-99A2-51060EFA8914}" type="pres">
      <dgm:prSet presAssocID="{19B5E20E-C4AB-094E-9FF2-3A5854879EED}" presName="Accent" presStyleLbl="node1" presStyleIdx="1" presStyleCnt="3"/>
      <dgm:spPr/>
    </dgm:pt>
    <dgm:pt modelId="{0F2EC568-6A9F-8047-8C89-AAB9A6A100B1}" type="pres">
      <dgm:prSet presAssocID="{19B5E20E-C4AB-094E-9FF2-3A5854879EED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BCFC90-76D0-3544-8545-A663B03F982B}" type="pres">
      <dgm:prSet presAssocID="{A9547FD6-654E-C14B-B0FC-7FC8B08C0CFC}" presName="Accent3" presStyleCnt="0"/>
      <dgm:spPr/>
    </dgm:pt>
    <dgm:pt modelId="{50D3831F-E48A-5742-AD8B-8021EA665BB1}" type="pres">
      <dgm:prSet presAssocID="{A9547FD6-654E-C14B-B0FC-7FC8B08C0CFC}" presName="Accent" presStyleLbl="node1" presStyleIdx="2" presStyleCnt="3"/>
      <dgm:spPr/>
    </dgm:pt>
    <dgm:pt modelId="{295CBF0F-8BC2-B44C-8545-55E2FA7E995F}" type="pres">
      <dgm:prSet presAssocID="{A9547FD6-654E-C14B-B0FC-7FC8B08C0CFC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0A9B1A-CE86-744C-8D8D-8F050602242C}" type="presOf" srcId="{9173337E-D608-444C-8788-317C046D2D98}" destId="{B2F2B678-6EB2-284C-97E5-582F2D06951E}" srcOrd="0" destOrd="0" presId="urn:microsoft.com/office/officeart/2009/layout/CircleArrowProcess"/>
    <dgm:cxn modelId="{C3B2A9CC-469A-BE46-8BA9-E9414026BD08}" srcId="{81A3991B-6327-0E47-9BCA-88158558FBF7}" destId="{19B5E20E-C4AB-094E-9FF2-3A5854879EED}" srcOrd="1" destOrd="0" parTransId="{DB7FC7A1-28C7-A548-94C1-1B7FB8DD0B1F}" sibTransId="{EDFAB9C7-BBD0-C248-BFCD-F74FC15262FC}"/>
    <dgm:cxn modelId="{CF06FCA8-1A67-BA4B-923E-FDB4BBC2BF1F}" type="presOf" srcId="{A9547FD6-654E-C14B-B0FC-7FC8B08C0CFC}" destId="{295CBF0F-8BC2-B44C-8545-55E2FA7E995F}" srcOrd="0" destOrd="0" presId="urn:microsoft.com/office/officeart/2009/layout/CircleArrowProcess"/>
    <dgm:cxn modelId="{5D18163B-F74A-A64A-9563-1870602B0E02}" type="presOf" srcId="{19B5E20E-C4AB-094E-9FF2-3A5854879EED}" destId="{0F2EC568-6A9F-8047-8C89-AAB9A6A100B1}" srcOrd="0" destOrd="0" presId="urn:microsoft.com/office/officeart/2009/layout/CircleArrowProcess"/>
    <dgm:cxn modelId="{039D652F-A560-6044-BDF9-8263046C3AA9}" type="presOf" srcId="{81A3991B-6327-0E47-9BCA-88158558FBF7}" destId="{E2ADE7E8-8E01-CE4A-AFA6-7D93C7701227}" srcOrd="0" destOrd="0" presId="urn:microsoft.com/office/officeart/2009/layout/CircleArrowProcess"/>
    <dgm:cxn modelId="{6A5B2542-4730-A146-91AC-82991860F3E2}" srcId="{81A3991B-6327-0E47-9BCA-88158558FBF7}" destId="{A9547FD6-654E-C14B-B0FC-7FC8B08C0CFC}" srcOrd="2" destOrd="0" parTransId="{EDD0F895-1599-F24E-8668-EE95E021F3AE}" sibTransId="{69DB3C4E-00CA-2F49-AC64-8E676162ECB8}"/>
    <dgm:cxn modelId="{E0908732-7DAB-CB41-A835-6E561C168630}" srcId="{81A3991B-6327-0E47-9BCA-88158558FBF7}" destId="{9173337E-D608-444C-8788-317C046D2D98}" srcOrd="0" destOrd="0" parTransId="{7A3DA8A6-264C-9048-A8C1-F703175E5442}" sibTransId="{4F4C21F0-9FFE-184F-90C9-D70805D0FC55}"/>
    <dgm:cxn modelId="{C384A35E-B21F-C240-A286-1BC982B8DACE}" type="presParOf" srcId="{E2ADE7E8-8E01-CE4A-AFA6-7D93C7701227}" destId="{D8C05BC5-BE59-E04D-B1F8-2009E2204B00}" srcOrd="0" destOrd="0" presId="urn:microsoft.com/office/officeart/2009/layout/CircleArrowProcess"/>
    <dgm:cxn modelId="{424E2F64-1A09-BF4F-B160-11A4F3AD07FC}" type="presParOf" srcId="{D8C05BC5-BE59-E04D-B1F8-2009E2204B00}" destId="{19FEF2AF-81A3-A14A-9C85-1B3C24741626}" srcOrd="0" destOrd="0" presId="urn:microsoft.com/office/officeart/2009/layout/CircleArrowProcess"/>
    <dgm:cxn modelId="{B3B105DA-808B-AA47-9869-E4A3AAADE06A}" type="presParOf" srcId="{E2ADE7E8-8E01-CE4A-AFA6-7D93C7701227}" destId="{B2F2B678-6EB2-284C-97E5-582F2D06951E}" srcOrd="1" destOrd="0" presId="urn:microsoft.com/office/officeart/2009/layout/CircleArrowProcess"/>
    <dgm:cxn modelId="{7C410B41-66BC-984E-B075-7715E59BAE3C}" type="presParOf" srcId="{E2ADE7E8-8E01-CE4A-AFA6-7D93C7701227}" destId="{44FBA560-A7FF-C140-8E13-87BE9B2DED80}" srcOrd="2" destOrd="0" presId="urn:microsoft.com/office/officeart/2009/layout/CircleArrowProcess"/>
    <dgm:cxn modelId="{8F0F090A-339A-6F48-985F-DDCC69224C8A}" type="presParOf" srcId="{44FBA560-A7FF-C140-8E13-87BE9B2DED80}" destId="{90F4EF57-1E74-7144-99A2-51060EFA8914}" srcOrd="0" destOrd="0" presId="urn:microsoft.com/office/officeart/2009/layout/CircleArrowProcess"/>
    <dgm:cxn modelId="{D760BDE6-D5DA-1847-950E-813D01881500}" type="presParOf" srcId="{E2ADE7E8-8E01-CE4A-AFA6-7D93C7701227}" destId="{0F2EC568-6A9F-8047-8C89-AAB9A6A100B1}" srcOrd="3" destOrd="0" presId="urn:microsoft.com/office/officeart/2009/layout/CircleArrowProcess"/>
    <dgm:cxn modelId="{5C849036-E9F4-2E49-9BF6-A08A4CF13A23}" type="presParOf" srcId="{E2ADE7E8-8E01-CE4A-AFA6-7D93C7701227}" destId="{34BCFC90-76D0-3544-8545-A663B03F982B}" srcOrd="4" destOrd="0" presId="urn:microsoft.com/office/officeart/2009/layout/CircleArrowProcess"/>
    <dgm:cxn modelId="{077D62B8-BC3B-F446-8DAE-2BB7032D96DD}" type="presParOf" srcId="{34BCFC90-76D0-3544-8545-A663B03F982B}" destId="{50D3831F-E48A-5742-AD8B-8021EA665BB1}" srcOrd="0" destOrd="0" presId="urn:microsoft.com/office/officeart/2009/layout/CircleArrowProcess"/>
    <dgm:cxn modelId="{3D108DC5-BF22-E042-B162-BB610B5D6526}" type="presParOf" srcId="{E2ADE7E8-8E01-CE4A-AFA6-7D93C7701227}" destId="{295CBF0F-8BC2-B44C-8545-55E2FA7E995F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A3991B-6327-0E47-9BCA-88158558FBF7}" type="doc">
      <dgm:prSet loTypeId="urn:microsoft.com/office/officeart/2009/layout/CircleArrow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73337E-D608-444C-8788-317C046D2D98}">
      <dgm:prSet phldrT="[Text]"/>
      <dgm:spPr/>
      <dgm:t>
        <a:bodyPr/>
        <a:lstStyle/>
        <a:p>
          <a:r>
            <a:rPr lang="en-US" b="0" i="0" dirty="0">
              <a:latin typeface="Montserrat" charset="0"/>
              <a:ea typeface="Montserrat" charset="0"/>
              <a:cs typeface="Montserrat" charset="0"/>
            </a:rPr>
            <a:t>database</a:t>
          </a:r>
        </a:p>
      </dgm:t>
    </dgm:pt>
    <dgm:pt modelId="{7A3DA8A6-264C-9048-A8C1-F703175E5442}" type="parTrans" cxnId="{E0908732-7DAB-CB41-A835-6E561C168630}">
      <dgm:prSet/>
      <dgm:spPr/>
      <dgm:t>
        <a:bodyPr/>
        <a:lstStyle/>
        <a:p>
          <a:endParaRPr lang="en-US"/>
        </a:p>
      </dgm:t>
    </dgm:pt>
    <dgm:pt modelId="{4F4C21F0-9FFE-184F-90C9-D70805D0FC55}" type="sibTrans" cxnId="{E0908732-7DAB-CB41-A835-6E561C168630}">
      <dgm:prSet/>
      <dgm:spPr/>
      <dgm:t>
        <a:bodyPr/>
        <a:lstStyle/>
        <a:p>
          <a:endParaRPr lang="en-US"/>
        </a:p>
      </dgm:t>
    </dgm:pt>
    <dgm:pt modelId="{19B5E20E-C4AB-094E-9FF2-3A5854879EED}">
      <dgm:prSet phldrT="[Text]"/>
      <dgm:spPr/>
      <dgm:t>
        <a:bodyPr/>
        <a:lstStyle/>
        <a:p>
          <a:r>
            <a:rPr lang="en-US" b="0" i="0" dirty="0" smtClean="0">
              <a:latin typeface="Montserrat" charset="0"/>
              <a:ea typeface="Montserrat" charset="0"/>
              <a:cs typeface="Montserrat" charset="0"/>
            </a:rPr>
            <a:t>citation manager</a:t>
          </a:r>
          <a:endParaRPr lang="en-US" b="0" i="0" dirty="0">
            <a:latin typeface="Montserrat" charset="0"/>
            <a:ea typeface="Montserrat" charset="0"/>
            <a:cs typeface="Montserrat" charset="0"/>
          </a:endParaRPr>
        </a:p>
      </dgm:t>
    </dgm:pt>
    <dgm:pt modelId="{DB7FC7A1-28C7-A548-94C1-1B7FB8DD0B1F}" type="parTrans" cxnId="{C3B2A9CC-469A-BE46-8BA9-E9414026BD08}">
      <dgm:prSet/>
      <dgm:spPr/>
      <dgm:t>
        <a:bodyPr/>
        <a:lstStyle/>
        <a:p>
          <a:endParaRPr lang="en-US"/>
        </a:p>
      </dgm:t>
    </dgm:pt>
    <dgm:pt modelId="{EDFAB9C7-BBD0-C248-BFCD-F74FC15262FC}" type="sibTrans" cxnId="{C3B2A9CC-469A-BE46-8BA9-E9414026BD08}">
      <dgm:prSet/>
      <dgm:spPr/>
      <dgm:t>
        <a:bodyPr/>
        <a:lstStyle/>
        <a:p>
          <a:endParaRPr lang="en-US"/>
        </a:p>
      </dgm:t>
    </dgm:pt>
    <dgm:pt modelId="{A9547FD6-654E-C14B-B0FC-7FC8B08C0CFC}">
      <dgm:prSet phldrT="[Text]"/>
      <dgm:spPr/>
      <dgm:t>
        <a:bodyPr/>
        <a:lstStyle/>
        <a:p>
          <a:r>
            <a:rPr lang="en-US" b="0" i="0" dirty="0" smtClean="0">
              <a:latin typeface="Montserrat" charset="0"/>
              <a:ea typeface="Montserrat" charset="0"/>
              <a:cs typeface="Montserrat" charset="0"/>
            </a:rPr>
            <a:t>word processing app</a:t>
          </a:r>
          <a:endParaRPr lang="en-US" b="0" i="0" dirty="0">
            <a:latin typeface="Montserrat" charset="0"/>
            <a:ea typeface="Montserrat" charset="0"/>
            <a:cs typeface="Montserrat" charset="0"/>
          </a:endParaRPr>
        </a:p>
      </dgm:t>
    </dgm:pt>
    <dgm:pt modelId="{EDD0F895-1599-F24E-8668-EE95E021F3AE}" type="parTrans" cxnId="{6A5B2542-4730-A146-91AC-82991860F3E2}">
      <dgm:prSet/>
      <dgm:spPr/>
      <dgm:t>
        <a:bodyPr/>
        <a:lstStyle/>
        <a:p>
          <a:endParaRPr lang="en-US"/>
        </a:p>
      </dgm:t>
    </dgm:pt>
    <dgm:pt modelId="{69DB3C4E-00CA-2F49-AC64-8E676162ECB8}" type="sibTrans" cxnId="{6A5B2542-4730-A146-91AC-82991860F3E2}">
      <dgm:prSet/>
      <dgm:spPr/>
      <dgm:t>
        <a:bodyPr/>
        <a:lstStyle/>
        <a:p>
          <a:endParaRPr lang="en-US"/>
        </a:p>
      </dgm:t>
    </dgm:pt>
    <dgm:pt modelId="{E2ADE7E8-8E01-CE4A-AFA6-7D93C7701227}" type="pres">
      <dgm:prSet presAssocID="{81A3991B-6327-0E47-9BCA-88158558FBF7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8C05BC5-BE59-E04D-B1F8-2009E2204B00}" type="pres">
      <dgm:prSet presAssocID="{9173337E-D608-444C-8788-317C046D2D98}" presName="Accent1" presStyleCnt="0"/>
      <dgm:spPr/>
    </dgm:pt>
    <dgm:pt modelId="{19FEF2AF-81A3-A14A-9C85-1B3C24741626}" type="pres">
      <dgm:prSet presAssocID="{9173337E-D608-444C-8788-317C046D2D98}" presName="Accent" presStyleLbl="node1" presStyleIdx="0" presStyleCnt="3"/>
      <dgm:spPr/>
    </dgm:pt>
    <dgm:pt modelId="{B2F2B678-6EB2-284C-97E5-582F2D06951E}" type="pres">
      <dgm:prSet presAssocID="{9173337E-D608-444C-8788-317C046D2D98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FBA560-A7FF-C140-8E13-87BE9B2DED80}" type="pres">
      <dgm:prSet presAssocID="{19B5E20E-C4AB-094E-9FF2-3A5854879EED}" presName="Accent2" presStyleCnt="0"/>
      <dgm:spPr/>
    </dgm:pt>
    <dgm:pt modelId="{90F4EF57-1E74-7144-99A2-51060EFA8914}" type="pres">
      <dgm:prSet presAssocID="{19B5E20E-C4AB-094E-9FF2-3A5854879EED}" presName="Accent" presStyleLbl="node1" presStyleIdx="1" presStyleCnt="3"/>
      <dgm:spPr/>
    </dgm:pt>
    <dgm:pt modelId="{0F2EC568-6A9F-8047-8C89-AAB9A6A100B1}" type="pres">
      <dgm:prSet presAssocID="{19B5E20E-C4AB-094E-9FF2-3A5854879EED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BCFC90-76D0-3544-8545-A663B03F982B}" type="pres">
      <dgm:prSet presAssocID="{A9547FD6-654E-C14B-B0FC-7FC8B08C0CFC}" presName="Accent3" presStyleCnt="0"/>
      <dgm:spPr/>
    </dgm:pt>
    <dgm:pt modelId="{50D3831F-E48A-5742-AD8B-8021EA665BB1}" type="pres">
      <dgm:prSet presAssocID="{A9547FD6-654E-C14B-B0FC-7FC8B08C0CFC}" presName="Accent" presStyleLbl="node1" presStyleIdx="2" presStyleCnt="3"/>
      <dgm:spPr/>
    </dgm:pt>
    <dgm:pt modelId="{295CBF0F-8BC2-B44C-8545-55E2FA7E995F}" type="pres">
      <dgm:prSet presAssocID="{A9547FD6-654E-C14B-B0FC-7FC8B08C0CFC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A50D7C-AFC5-984C-8A82-39572FEE7BE2}" type="presOf" srcId="{81A3991B-6327-0E47-9BCA-88158558FBF7}" destId="{E2ADE7E8-8E01-CE4A-AFA6-7D93C7701227}" srcOrd="0" destOrd="0" presId="urn:microsoft.com/office/officeart/2009/layout/CircleArrowProcess"/>
    <dgm:cxn modelId="{5B14224B-9328-4C41-A808-1A84E5F0928F}" type="presOf" srcId="{A9547FD6-654E-C14B-B0FC-7FC8B08C0CFC}" destId="{295CBF0F-8BC2-B44C-8545-55E2FA7E995F}" srcOrd="0" destOrd="0" presId="urn:microsoft.com/office/officeart/2009/layout/CircleArrowProcess"/>
    <dgm:cxn modelId="{C3B2A9CC-469A-BE46-8BA9-E9414026BD08}" srcId="{81A3991B-6327-0E47-9BCA-88158558FBF7}" destId="{19B5E20E-C4AB-094E-9FF2-3A5854879EED}" srcOrd="1" destOrd="0" parTransId="{DB7FC7A1-28C7-A548-94C1-1B7FB8DD0B1F}" sibTransId="{EDFAB9C7-BBD0-C248-BFCD-F74FC15262FC}"/>
    <dgm:cxn modelId="{89B6AA23-34E1-EA46-BF1A-1148079B397A}" type="presOf" srcId="{19B5E20E-C4AB-094E-9FF2-3A5854879EED}" destId="{0F2EC568-6A9F-8047-8C89-AAB9A6A100B1}" srcOrd="0" destOrd="0" presId="urn:microsoft.com/office/officeart/2009/layout/CircleArrowProcess"/>
    <dgm:cxn modelId="{6A5B2542-4730-A146-91AC-82991860F3E2}" srcId="{81A3991B-6327-0E47-9BCA-88158558FBF7}" destId="{A9547FD6-654E-C14B-B0FC-7FC8B08C0CFC}" srcOrd="2" destOrd="0" parTransId="{EDD0F895-1599-F24E-8668-EE95E021F3AE}" sibTransId="{69DB3C4E-00CA-2F49-AC64-8E676162ECB8}"/>
    <dgm:cxn modelId="{E0908732-7DAB-CB41-A835-6E561C168630}" srcId="{81A3991B-6327-0E47-9BCA-88158558FBF7}" destId="{9173337E-D608-444C-8788-317C046D2D98}" srcOrd="0" destOrd="0" parTransId="{7A3DA8A6-264C-9048-A8C1-F703175E5442}" sibTransId="{4F4C21F0-9FFE-184F-90C9-D70805D0FC55}"/>
    <dgm:cxn modelId="{3DCE0C1F-EA1B-9244-ADC0-8C43B2C5B964}" type="presOf" srcId="{9173337E-D608-444C-8788-317C046D2D98}" destId="{B2F2B678-6EB2-284C-97E5-582F2D06951E}" srcOrd="0" destOrd="0" presId="urn:microsoft.com/office/officeart/2009/layout/CircleArrowProcess"/>
    <dgm:cxn modelId="{ECD575C6-258C-384C-965C-5E1A72F06052}" type="presParOf" srcId="{E2ADE7E8-8E01-CE4A-AFA6-7D93C7701227}" destId="{D8C05BC5-BE59-E04D-B1F8-2009E2204B00}" srcOrd="0" destOrd="0" presId="urn:microsoft.com/office/officeart/2009/layout/CircleArrowProcess"/>
    <dgm:cxn modelId="{A496D0F2-EEAD-8D46-B61C-3E776453A4DC}" type="presParOf" srcId="{D8C05BC5-BE59-E04D-B1F8-2009E2204B00}" destId="{19FEF2AF-81A3-A14A-9C85-1B3C24741626}" srcOrd="0" destOrd="0" presId="urn:microsoft.com/office/officeart/2009/layout/CircleArrowProcess"/>
    <dgm:cxn modelId="{04B3892C-CB07-6741-8A77-6852880AEFB6}" type="presParOf" srcId="{E2ADE7E8-8E01-CE4A-AFA6-7D93C7701227}" destId="{B2F2B678-6EB2-284C-97E5-582F2D06951E}" srcOrd="1" destOrd="0" presId="urn:microsoft.com/office/officeart/2009/layout/CircleArrowProcess"/>
    <dgm:cxn modelId="{B1CFFFB8-E720-6E4D-91D5-5648494C3014}" type="presParOf" srcId="{E2ADE7E8-8E01-CE4A-AFA6-7D93C7701227}" destId="{44FBA560-A7FF-C140-8E13-87BE9B2DED80}" srcOrd="2" destOrd="0" presId="urn:microsoft.com/office/officeart/2009/layout/CircleArrowProcess"/>
    <dgm:cxn modelId="{93141BCE-2C8E-724F-AF41-6DB101134F7E}" type="presParOf" srcId="{44FBA560-A7FF-C140-8E13-87BE9B2DED80}" destId="{90F4EF57-1E74-7144-99A2-51060EFA8914}" srcOrd="0" destOrd="0" presId="urn:microsoft.com/office/officeart/2009/layout/CircleArrowProcess"/>
    <dgm:cxn modelId="{4F47906F-5344-324D-A221-2672B7995F33}" type="presParOf" srcId="{E2ADE7E8-8E01-CE4A-AFA6-7D93C7701227}" destId="{0F2EC568-6A9F-8047-8C89-AAB9A6A100B1}" srcOrd="3" destOrd="0" presId="urn:microsoft.com/office/officeart/2009/layout/CircleArrowProcess"/>
    <dgm:cxn modelId="{8FAD3EA7-A051-6246-89CA-BA91CF343CE9}" type="presParOf" srcId="{E2ADE7E8-8E01-CE4A-AFA6-7D93C7701227}" destId="{34BCFC90-76D0-3544-8545-A663B03F982B}" srcOrd="4" destOrd="0" presId="urn:microsoft.com/office/officeart/2009/layout/CircleArrowProcess"/>
    <dgm:cxn modelId="{110CC814-FA93-7C40-AB76-F085F918DBE6}" type="presParOf" srcId="{34BCFC90-76D0-3544-8545-A663B03F982B}" destId="{50D3831F-E48A-5742-AD8B-8021EA665BB1}" srcOrd="0" destOrd="0" presId="urn:microsoft.com/office/officeart/2009/layout/CircleArrowProcess"/>
    <dgm:cxn modelId="{D6FC2B1E-76C7-9E46-BCE8-0152F8388DE2}" type="presParOf" srcId="{E2ADE7E8-8E01-CE4A-AFA6-7D93C7701227}" destId="{295CBF0F-8BC2-B44C-8545-55E2FA7E995F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EF2AF-81A3-A14A-9C85-1B3C24741626}">
      <dsp:nvSpPr>
        <dsp:cNvPr id="0" name=""/>
        <dsp:cNvSpPr/>
      </dsp:nvSpPr>
      <dsp:spPr>
        <a:xfrm>
          <a:off x="3321550" y="0"/>
          <a:ext cx="2325698" cy="232605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F2B678-6EB2-284C-97E5-582F2D06951E}">
      <dsp:nvSpPr>
        <dsp:cNvPr id="0" name=""/>
        <dsp:cNvSpPr/>
      </dsp:nvSpPr>
      <dsp:spPr>
        <a:xfrm>
          <a:off x="3835606" y="839775"/>
          <a:ext cx="1292345" cy="646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dirty="0">
              <a:latin typeface="Montserrat" charset="0"/>
              <a:ea typeface="Montserrat" charset="0"/>
              <a:cs typeface="Montserrat" charset="0"/>
            </a:rPr>
            <a:t>database</a:t>
          </a:r>
        </a:p>
      </dsp:txBody>
      <dsp:txXfrm>
        <a:off x="3835606" y="839775"/>
        <a:ext cx="1292345" cy="646018"/>
      </dsp:txXfrm>
    </dsp:sp>
    <dsp:sp modelId="{90F4EF57-1E74-7144-99A2-51060EFA8914}">
      <dsp:nvSpPr>
        <dsp:cNvPr id="0" name=""/>
        <dsp:cNvSpPr/>
      </dsp:nvSpPr>
      <dsp:spPr>
        <a:xfrm>
          <a:off x="2675596" y="1336489"/>
          <a:ext cx="2325698" cy="232605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2EC568-6A9F-8047-8C89-AAB9A6A100B1}">
      <dsp:nvSpPr>
        <dsp:cNvPr id="0" name=""/>
        <dsp:cNvSpPr/>
      </dsp:nvSpPr>
      <dsp:spPr>
        <a:xfrm>
          <a:off x="3192272" y="2183995"/>
          <a:ext cx="1292345" cy="646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dirty="0" smtClean="0">
              <a:latin typeface="Montserrat" charset="0"/>
              <a:ea typeface="Montserrat" charset="0"/>
              <a:cs typeface="Montserrat" charset="0"/>
            </a:rPr>
            <a:t>citation manager</a:t>
          </a:r>
          <a:endParaRPr lang="en-US" sz="1500" b="0" i="0" kern="1200" dirty="0">
            <a:latin typeface="Montserrat" charset="0"/>
            <a:ea typeface="Montserrat" charset="0"/>
            <a:cs typeface="Montserrat" charset="0"/>
          </a:endParaRPr>
        </a:p>
      </dsp:txBody>
      <dsp:txXfrm>
        <a:off x="3192272" y="2183995"/>
        <a:ext cx="1292345" cy="646018"/>
      </dsp:txXfrm>
    </dsp:sp>
    <dsp:sp modelId="{50D3831F-E48A-5742-AD8B-8021EA665BB1}">
      <dsp:nvSpPr>
        <dsp:cNvPr id="0" name=""/>
        <dsp:cNvSpPr/>
      </dsp:nvSpPr>
      <dsp:spPr>
        <a:xfrm>
          <a:off x="3487079" y="2832913"/>
          <a:ext cx="1998135" cy="1998935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5CBF0F-8BC2-B44C-8545-55E2FA7E995F}">
      <dsp:nvSpPr>
        <dsp:cNvPr id="0" name=""/>
        <dsp:cNvSpPr/>
      </dsp:nvSpPr>
      <dsp:spPr>
        <a:xfrm>
          <a:off x="3838663" y="3530148"/>
          <a:ext cx="1292345" cy="646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dirty="0" smtClean="0">
              <a:latin typeface="Montserrat" charset="0"/>
              <a:ea typeface="Montserrat" charset="0"/>
              <a:cs typeface="Montserrat" charset="0"/>
            </a:rPr>
            <a:t>word processing app</a:t>
          </a:r>
          <a:endParaRPr lang="en-US" sz="1500" b="0" i="0" kern="1200" dirty="0">
            <a:latin typeface="Montserrat" charset="0"/>
            <a:ea typeface="Montserrat" charset="0"/>
            <a:cs typeface="Montserrat" charset="0"/>
          </a:endParaRPr>
        </a:p>
      </dsp:txBody>
      <dsp:txXfrm>
        <a:off x="3838663" y="3530148"/>
        <a:ext cx="1292345" cy="6460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EF2AF-81A3-A14A-9C85-1B3C24741626}">
      <dsp:nvSpPr>
        <dsp:cNvPr id="0" name=""/>
        <dsp:cNvSpPr/>
      </dsp:nvSpPr>
      <dsp:spPr>
        <a:xfrm>
          <a:off x="3321550" y="0"/>
          <a:ext cx="2325698" cy="232605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F2B678-6EB2-284C-97E5-582F2D06951E}">
      <dsp:nvSpPr>
        <dsp:cNvPr id="0" name=""/>
        <dsp:cNvSpPr/>
      </dsp:nvSpPr>
      <dsp:spPr>
        <a:xfrm>
          <a:off x="3835606" y="839775"/>
          <a:ext cx="1292345" cy="646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dirty="0">
              <a:latin typeface="Montserrat" charset="0"/>
              <a:ea typeface="Montserrat" charset="0"/>
              <a:cs typeface="Montserrat" charset="0"/>
            </a:rPr>
            <a:t>database</a:t>
          </a:r>
        </a:p>
      </dsp:txBody>
      <dsp:txXfrm>
        <a:off x="3835606" y="839775"/>
        <a:ext cx="1292345" cy="646018"/>
      </dsp:txXfrm>
    </dsp:sp>
    <dsp:sp modelId="{90F4EF57-1E74-7144-99A2-51060EFA8914}">
      <dsp:nvSpPr>
        <dsp:cNvPr id="0" name=""/>
        <dsp:cNvSpPr/>
      </dsp:nvSpPr>
      <dsp:spPr>
        <a:xfrm>
          <a:off x="2675596" y="1336489"/>
          <a:ext cx="2325698" cy="232605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2EC568-6A9F-8047-8C89-AAB9A6A100B1}">
      <dsp:nvSpPr>
        <dsp:cNvPr id="0" name=""/>
        <dsp:cNvSpPr/>
      </dsp:nvSpPr>
      <dsp:spPr>
        <a:xfrm>
          <a:off x="3192272" y="2183995"/>
          <a:ext cx="1292345" cy="646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dirty="0" smtClean="0">
              <a:latin typeface="Montserrat" charset="0"/>
              <a:ea typeface="Montserrat" charset="0"/>
              <a:cs typeface="Montserrat" charset="0"/>
            </a:rPr>
            <a:t>citation manager</a:t>
          </a:r>
          <a:endParaRPr lang="en-US" sz="1500" b="0" i="0" kern="1200" dirty="0">
            <a:latin typeface="Montserrat" charset="0"/>
            <a:ea typeface="Montserrat" charset="0"/>
            <a:cs typeface="Montserrat" charset="0"/>
          </a:endParaRPr>
        </a:p>
      </dsp:txBody>
      <dsp:txXfrm>
        <a:off x="3192272" y="2183995"/>
        <a:ext cx="1292345" cy="646018"/>
      </dsp:txXfrm>
    </dsp:sp>
    <dsp:sp modelId="{50D3831F-E48A-5742-AD8B-8021EA665BB1}">
      <dsp:nvSpPr>
        <dsp:cNvPr id="0" name=""/>
        <dsp:cNvSpPr/>
      </dsp:nvSpPr>
      <dsp:spPr>
        <a:xfrm>
          <a:off x="3487079" y="2832913"/>
          <a:ext cx="1998135" cy="1998935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5CBF0F-8BC2-B44C-8545-55E2FA7E995F}">
      <dsp:nvSpPr>
        <dsp:cNvPr id="0" name=""/>
        <dsp:cNvSpPr/>
      </dsp:nvSpPr>
      <dsp:spPr>
        <a:xfrm>
          <a:off x="3838663" y="3530148"/>
          <a:ext cx="1292345" cy="646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dirty="0" smtClean="0">
              <a:latin typeface="Montserrat" charset="0"/>
              <a:ea typeface="Montserrat" charset="0"/>
              <a:cs typeface="Montserrat" charset="0"/>
            </a:rPr>
            <a:t>word processing app</a:t>
          </a:r>
          <a:endParaRPr lang="en-US" sz="1500" b="0" i="0" kern="1200" dirty="0">
            <a:latin typeface="Montserrat" charset="0"/>
            <a:ea typeface="Montserrat" charset="0"/>
            <a:cs typeface="Montserrat" charset="0"/>
          </a:endParaRPr>
        </a:p>
      </dsp:txBody>
      <dsp:txXfrm>
        <a:off x="3838663" y="3530148"/>
        <a:ext cx="1292345" cy="646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0EDED-2A99-0A4C-B54D-211DA24A6518}" type="datetimeFigureOut">
              <a:rPr lang="en-US" smtClean="0"/>
              <a:t>5/16/17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3F1BE-1BA2-E245-8742-ACE55FD5E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54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15D8C-BFDF-2D42-931F-25E06C5F5D52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B44A0E-38FD-2445-AB69-5F020EC840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30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hyperlink" Target="http://www.sparcopen.org/" TargetMode="Externa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Relationship Id="rId3" Type="http://schemas.openxmlformats.org/officeDocument/2006/relationships/hyperlink" Target="https://doi.org/10.1016/j.neuropharm.2012.03.014" TargetMode="Externa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10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thinking</a:t>
            </a:r>
            <a:r>
              <a:rPr lang="en-US" baseline="0" dirty="0" smtClean="0"/>
              <a:t> about being on campus and working with folks who are not at OHSU</a:t>
            </a:r>
            <a:r>
              <a:rPr lang="is-IS" baseline="0" smtClean="0"/>
              <a:t>…</a:t>
            </a:r>
          </a:p>
          <a:p>
            <a:r>
              <a:rPr lang="is-IS" baseline="0" smtClean="0"/>
              <a:t>Also for yourselves if you migrate away from OHSU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C69E6-F6E9-D946-8855-78D2F625052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28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Should have access beyond OHSU!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13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you leave OHSU, you will still have access to EndNote web (free) and the installed software</a:t>
            </a:r>
          </a:p>
          <a:p>
            <a:r>
              <a:rPr lang="en-US" dirty="0" smtClean="0"/>
              <a:t>point out</a:t>
            </a:r>
            <a:r>
              <a:rPr lang="en-US" baseline="0" dirty="0" smtClean="0"/>
              <a:t> that these all work with EndNote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216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 proactive about what</a:t>
            </a:r>
            <a:r>
              <a:rPr lang="en-US" baseline="0" dirty="0" smtClean="0"/>
              <a:t> tool you use and when you will use it (c</a:t>
            </a:r>
            <a:r>
              <a:rPr lang="en-US" dirty="0" smtClean="0"/>
              <a:t>an import</a:t>
            </a:r>
            <a:r>
              <a:rPr lang="en-US" baseline="0" dirty="0" smtClean="0"/>
              <a:t> EndNote library)</a:t>
            </a:r>
          </a:p>
          <a:p>
            <a:endParaRPr lang="en-US" dirty="0" smtClean="0"/>
          </a:p>
          <a:p>
            <a:r>
              <a:rPr lang="en-US" dirty="0" smtClean="0"/>
              <a:t>Unique features:</a:t>
            </a:r>
          </a:p>
          <a:p>
            <a:r>
              <a:rPr lang="en-US" dirty="0" smtClean="0"/>
              <a:t>EndNote</a:t>
            </a:r>
            <a:r>
              <a:rPr lang="en-US" baseline="0" dirty="0" smtClean="0"/>
              <a:t> provides ID specific to individual libraries, Mendeley serves as a communal (web-repository) so collaboration is a little more seamless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10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web-based citation management application</a:t>
            </a:r>
          </a:p>
          <a:p>
            <a:r>
              <a:rPr lang="en-US" dirty="0" smtClean="0"/>
              <a:t>not free</a:t>
            </a:r>
            <a:r>
              <a:rPr lang="en-US" baseline="0" dirty="0" smtClean="0"/>
              <a:t> but may be worth it if heavy use/collaboration in google docs ($3/mo, billed annually at $36)</a:t>
            </a:r>
          </a:p>
          <a:p>
            <a:r>
              <a:rPr lang="en-US" baseline="0" dirty="0" smtClean="0"/>
              <a:t>the only tool for google docs that builds bibs like EndNote does (demo: https://paperpile.com/features/google-docs-citations-bibliography)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592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original</a:t>
            </a:r>
            <a:r>
              <a:rPr lang="en-US" baseline="0" dirty="0" smtClean="0"/>
              <a:t> (since 2013)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Open Access Button is supported by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SPARC (Scholarly Publishing and Academic Resources Coaltion)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 smtClean="0"/>
          </a:p>
          <a:p>
            <a:r>
              <a:rPr lang="en-US" dirty="0" smtClean="0"/>
              <a:t>web extension</a:t>
            </a:r>
          </a:p>
          <a:p>
            <a:r>
              <a:rPr lang="en-US" dirty="0" smtClean="0"/>
              <a:t>also aids</a:t>
            </a:r>
            <a:r>
              <a:rPr lang="en-US" baseline="0" dirty="0" smtClean="0"/>
              <a:t> in finding datasets!</a:t>
            </a:r>
            <a:endParaRPr lang="en-US" dirty="0" smtClean="0"/>
          </a:p>
          <a:p>
            <a:r>
              <a:rPr lang="en-US" dirty="0" smtClean="0"/>
              <a:t>like to brag that code</a:t>
            </a:r>
            <a:r>
              <a:rPr lang="en-US" baseline="0" dirty="0" smtClean="0"/>
              <a:t> for making this work is on github so that anyone can use/modify/contribute!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162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web extension</a:t>
            </a:r>
          </a:p>
          <a:p>
            <a:r>
              <a:rPr lang="en-US" baseline="0" dirty="0" smtClean="0"/>
              <a:t>managed by ”Impact Story” – we</a:t>
            </a:r>
            <a:r>
              <a:rPr lang="uk-UA" baseline="0" dirty="0" smtClean="0"/>
              <a:t>’</a:t>
            </a:r>
            <a:r>
              <a:rPr lang="en-US" baseline="0" dirty="0" smtClean="0"/>
              <a:t>ll talk more about them in the scholarly communication workshops</a:t>
            </a:r>
          </a:p>
          <a:p>
            <a:r>
              <a:rPr lang="en-US" baseline="0" dirty="0" smtClean="0"/>
              <a:t>Supported by NSF and Sloan Foundation</a:t>
            </a:r>
          </a:p>
          <a:p>
            <a:r>
              <a:rPr lang="en-US" baseline="0" dirty="0" smtClean="0"/>
              <a:t>green tab on “65-85% of articles”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82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</a:t>
            </a:r>
            <a:r>
              <a:rPr lang="en-US" baseline="0" dirty="0" smtClean="0"/>
              <a:t> we talked about pre-prints/open science framework some time ago?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63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testing: </a:t>
            </a:r>
            <a:r>
              <a:rPr lang="de-DE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10.1016/j.neuropharm.2012.03.014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2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605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840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Shout out to Librarians to help with</a:t>
            </a:r>
            <a:r>
              <a:rPr lang="en-US" baseline="0" dirty="0" smtClean="0"/>
              <a:t> copyright, scholarship, dissertations/thesis, etc!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698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06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865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 </a:t>
            </a:r>
            <a:r>
              <a:rPr lang="en-US" baseline="0" dirty="0" smtClean="0"/>
              <a:t>– EXTERNAL databases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388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 -</a:t>
            </a:r>
            <a:r>
              <a:rPr lang="en-US" baseline="0" dirty="0" smtClean="0"/>
              <a:t> </a:t>
            </a:r>
            <a:r>
              <a:rPr lang="en-US" dirty="0" smtClean="0"/>
              <a:t>Library</a:t>
            </a:r>
            <a:r>
              <a:rPr lang="en-US" baseline="0" dirty="0" smtClean="0"/>
              <a:t> catalogue is our INTERNAL database</a:t>
            </a:r>
          </a:p>
          <a:p>
            <a:r>
              <a:rPr lang="en-US" baseline="0" dirty="0" smtClean="0"/>
              <a:t>connect Medline db (or other) with library catalogue by always stating at OHSU Library home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97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75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helpful</a:t>
            </a:r>
            <a:r>
              <a:rPr lang="en-US" baseline="0" dirty="0" smtClean="0"/>
              <a:t> guide!</a:t>
            </a:r>
            <a:endParaRPr lang="en-US" dirty="0" smtClean="0"/>
          </a:p>
          <a:p>
            <a:r>
              <a:rPr lang="en-US" dirty="0" smtClean="0"/>
              <a:t>http://book.openingscience.org/tools/reference_management.html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028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EndNote</a:t>
            </a:r>
          </a:p>
          <a:p>
            <a:r>
              <a:rPr lang="en-US" dirty="0"/>
              <a:t>How</a:t>
            </a:r>
            <a:r>
              <a:rPr lang="en-US" baseline="0" dirty="0"/>
              <a:t> to get it (show Libguide?)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C69E6-F6E9-D946-8855-78D2F625052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837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EndNote</a:t>
            </a:r>
            <a:r>
              <a:rPr lang="en-US" baseline="0" dirty="0"/>
              <a:t> live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C69E6-F6E9-D946-8855-78D2F625052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0626" y="1346947"/>
            <a:ext cx="7667244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90626" y="4282763"/>
            <a:ext cx="7667244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90626" y="1484779"/>
            <a:ext cx="7667244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47522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66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3pPr marL="9144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1359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6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/>
          <a:p>
            <a:fld id="{8DDF16DB-8200-E24A-8595-3E38B31C4242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031" y="6272785"/>
            <a:ext cx="4745736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8DDF16DB-8200-E24A-8595-3E38B31C4242}" type="datetimeFigureOut">
              <a:rPr lang="en-US" smtClean="0"/>
              <a:t>5/16/17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microsoft.com/office/2007/relationships/hdphoto" Target="../media/hdphoto1.wdp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8DDF16DB-8200-E24A-8595-3E38B31C4242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j-lt"/>
              </a:defRPr>
            </a:lvl1pPr>
          </a:lstStyle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006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  <p:sldLayoutId id="21474840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kern="1200" cap="none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dnote.com/downloads/styles)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microsofthup.com/hupus/home.aspx?dialect_id=en-US&amp;country_id=U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howcanishareit.com/" TargetMode="External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libguides.ohsu.edu/endnote" TargetMode="External"/><Relationship Id="rId4" Type="http://schemas.openxmlformats.org/officeDocument/2006/relationships/hyperlink" Target="http://endnote.com/support" TargetMode="External"/><Relationship Id="rId5" Type="http://schemas.openxmlformats.org/officeDocument/2006/relationships/hyperlink" Target="https://www.youtube.com/user/EndNoteTraining" TargetMode="External"/><Relationship Id="rId6" Type="http://schemas.openxmlformats.org/officeDocument/2006/relationships/hyperlink" Target="http://www.ohsu.edu/xd/education/library/contact.cfm" TargetMode="External"/><Relationship Id="rId7" Type="http://schemas.openxmlformats.org/officeDocument/2006/relationships/image" Target="../media/image18.png"/><Relationship Id="rId8" Type="http://schemas.openxmlformats.org/officeDocument/2006/relationships/image" Target="../media/image19.jpg"/><Relationship Id="rId9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3.wdp"/><Relationship Id="rId5" Type="http://schemas.openxmlformats.org/officeDocument/2006/relationships/hyperlink" Target="https://www.aber.ac.uk/en/is/library-services/infoskills/dissertation/" TargetMode="External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6541" y="1815570"/>
            <a:ext cx="82145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409995"/>
                </a:solidFill>
                <a:latin typeface="+mj-lt"/>
                <a:ea typeface="Montserrat" charset="0"/>
                <a:cs typeface="Montserrat" charset="0"/>
              </a:rPr>
              <a:t>Research Project Workshop 06:</a:t>
            </a:r>
          </a:p>
          <a:p>
            <a:pPr algn="ctr"/>
            <a:r>
              <a:rPr lang="en-US" sz="4000" dirty="0" smtClean="0">
                <a:latin typeface="+mj-lt"/>
              </a:rPr>
              <a:t>Citation Management</a:t>
            </a:r>
            <a:endParaRPr lang="en-US" sz="4000" dirty="0" smtClean="0">
              <a:solidFill>
                <a:srgbClr val="409995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6172" y="3860033"/>
            <a:ext cx="8495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  <a:ea typeface="Montserrat" charset="0"/>
                <a:cs typeface="Montserrat" charset="0"/>
              </a:rPr>
              <a:t>May 17, 2017</a:t>
            </a:r>
          </a:p>
          <a:p>
            <a:pPr algn="ctr"/>
            <a:r>
              <a:rPr lang="en-US" sz="2000" dirty="0" smtClean="0">
                <a:latin typeface="+mj-lt"/>
                <a:ea typeface="Montserrat" charset="0"/>
                <a:cs typeface="Montserrat" charset="0"/>
              </a:rPr>
              <a:t>Instructor(s): Stephanie Kerns, MLS &amp; Letisha Wyatt, PhD</a:t>
            </a:r>
            <a:endParaRPr lang="en-US" sz="2000" dirty="0">
              <a:latin typeface="+mj-lt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08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0"/>
            <a:ext cx="9144000" cy="6978497"/>
            <a:chOff x="0" y="0"/>
            <a:chExt cx="9144000" cy="697849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96641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44379" y="240632"/>
              <a:ext cx="26613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409995"/>
                  </a:solidFill>
                </a:rPr>
                <a:t>citation management</a:t>
              </a:r>
              <a:endParaRPr lang="en-US" b="1" dirty="0">
                <a:solidFill>
                  <a:srgbClr val="409995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3" y="6561039"/>
              <a:ext cx="1475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409995"/>
                  </a:solidFill>
                </a:rPr>
                <a:t>free version</a:t>
              </a:r>
              <a:endParaRPr lang="en-US" b="1" dirty="0">
                <a:solidFill>
                  <a:srgbClr val="409995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33641" y="6609165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409995"/>
                  </a:solidFill>
                </a:rPr>
                <a:t>X</a:t>
              </a:r>
              <a:endParaRPr lang="en-US" b="1" dirty="0">
                <a:solidFill>
                  <a:srgbClr val="409995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25270" y="6609165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409995"/>
                  </a:solidFill>
                </a:rPr>
                <a:t>X</a:t>
              </a:r>
              <a:endParaRPr lang="en-US" b="1" dirty="0">
                <a:solidFill>
                  <a:srgbClr val="409995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50677" y="6577081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409995"/>
                  </a:solidFill>
                </a:rPr>
                <a:t>X</a:t>
              </a:r>
              <a:endParaRPr lang="en-US" b="1" dirty="0">
                <a:solidFill>
                  <a:srgbClr val="409995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27273" y="6597086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409995"/>
                  </a:solidFill>
                </a:rPr>
                <a:t>X</a:t>
              </a:r>
              <a:endParaRPr lang="en-US" b="1" dirty="0">
                <a:solidFill>
                  <a:srgbClr val="40999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9452" y="6585102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409995"/>
                  </a:solidFill>
                </a:rPr>
                <a:t>X</a:t>
              </a:r>
              <a:endParaRPr lang="en-US" b="1" dirty="0">
                <a:solidFill>
                  <a:srgbClr val="40999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21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3" t="21615" r="29224" b="13508"/>
          <a:stretch/>
        </p:blipFill>
        <p:spPr>
          <a:xfrm>
            <a:off x="493776" y="156137"/>
            <a:ext cx="8174736" cy="644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77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7217"/>
            <a:ext cx="7772400" cy="5113582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2800" dirty="0" smtClean="0"/>
              <a:t> Only create one master library</a:t>
            </a:r>
          </a:p>
          <a:p>
            <a:pPr lvl="1"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Keep your .</a:t>
            </a:r>
            <a:r>
              <a:rPr lang="en-US" sz="2800" dirty="0"/>
              <a:t>enl and .</a:t>
            </a:r>
            <a:r>
              <a:rPr lang="en-US" sz="2800" dirty="0" smtClean="0"/>
              <a:t>data folder together </a:t>
            </a:r>
          </a:p>
          <a:p>
            <a:pPr lvl="1"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These should live on your hard drive (do not sync from the cloud)!</a:t>
            </a:r>
          </a:p>
          <a:p>
            <a:pPr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Back-up your library (compressed copies are great!)</a:t>
            </a:r>
          </a:p>
          <a:p>
            <a:pPr>
              <a:buFont typeface="Wingdings" charset="2"/>
              <a:buChar char="q"/>
            </a:pPr>
            <a:r>
              <a:rPr lang="en-US" sz="2800" dirty="0" smtClean="0"/>
              <a:t> Select </a:t>
            </a:r>
            <a:r>
              <a:rPr lang="en-US" sz="2800" dirty="0"/>
              <a:t>terms </a:t>
            </a:r>
            <a:r>
              <a:rPr lang="en-US" sz="2800" dirty="0" smtClean="0"/>
              <a:t>lists for most complete citation information</a:t>
            </a:r>
          </a:p>
          <a:p>
            <a:pPr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Find duplicates before you start writing!</a:t>
            </a:r>
          </a:p>
          <a:p>
            <a:pPr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Write/share text in “unformatted citations” mode</a:t>
            </a:r>
            <a:endParaRPr lang="en-US" sz="2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66216"/>
            <a:ext cx="9144000" cy="88079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</a:rPr>
              <a:t>EndNote best practices</a:t>
            </a:r>
            <a:endParaRPr lang="en-US" sz="4000" b="1" dirty="0">
              <a:solidFill>
                <a:srgbClr val="4099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976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51386"/>
            <a:ext cx="7772400" cy="5338172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2800" dirty="0" smtClean="0"/>
              <a:t> </a:t>
            </a:r>
            <a:r>
              <a:rPr lang="en-US" sz="2800" dirty="0"/>
              <a:t>Set up EndNote web account for sync/share </a:t>
            </a:r>
            <a:r>
              <a:rPr lang="en-US" sz="2800" dirty="0" smtClean="0"/>
              <a:t>features </a:t>
            </a:r>
          </a:p>
          <a:p>
            <a:pPr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Create records by importing citations &amp; PDFs </a:t>
            </a:r>
          </a:p>
          <a:p>
            <a:pPr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Organize your citations into “Groups”</a:t>
            </a:r>
          </a:p>
          <a:p>
            <a:pPr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Attach files of any type (great for co-locating datasets</a:t>
            </a:r>
          </a:p>
          <a:p>
            <a:pPr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Find </a:t>
            </a:r>
            <a:r>
              <a:rPr lang="en-US" sz="2800" dirty="0"/>
              <a:t>full </a:t>
            </a:r>
            <a:r>
              <a:rPr lang="en-US" sz="2800" dirty="0" smtClean="0"/>
              <a:t>text</a:t>
            </a:r>
          </a:p>
          <a:p>
            <a:pPr>
              <a:buFont typeface="Wingdings" charset="2"/>
              <a:buChar char="q"/>
            </a:pPr>
            <a:r>
              <a:rPr lang="en-US" sz="2800" dirty="0"/>
              <a:t> Easy updates to Bibliographies (</a:t>
            </a: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endnote.com/downloads/styles)</a:t>
            </a:r>
            <a:endParaRPr lang="en-US" sz="2800" dirty="0" smtClean="0"/>
          </a:p>
          <a:p>
            <a:pPr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Export traveling libraries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66216"/>
            <a:ext cx="9144000" cy="88079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</a:rPr>
              <a:t>EndNote key features</a:t>
            </a:r>
            <a:endParaRPr lang="en-US" sz="4000" b="1" dirty="0">
              <a:solidFill>
                <a:srgbClr val="4099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62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9542" y="2902857"/>
            <a:ext cx="3990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Montserrat" charset="0"/>
                <a:ea typeface="Montserrat" charset="0"/>
                <a:cs typeface="Montserrat" charset="0"/>
              </a:rPr>
              <a:t>Going off road</a:t>
            </a:r>
            <a:r>
              <a:rPr lang="is-IS" sz="3600">
                <a:latin typeface="Montserrat" charset="0"/>
                <a:ea typeface="Montserrat" charset="0"/>
                <a:cs typeface="Montserrat" charset="0"/>
              </a:rPr>
              <a:t>….</a:t>
            </a:r>
            <a:endParaRPr lang="en-US" sz="3600" dirty="0"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096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26" y="2983067"/>
            <a:ext cx="833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Montserrat" charset="0"/>
                <a:ea typeface="Montserrat" charset="0"/>
                <a:cs typeface="Montserrat" charset="0"/>
              </a:rPr>
              <a:t>Institutional Access Sticking Points</a:t>
            </a:r>
            <a:endParaRPr lang="en-US" sz="3600" dirty="0"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23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338406"/>
            <a:ext cx="9144000" cy="8807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rgbClr val="409995"/>
                </a:solidFill>
              </a:rPr>
              <a:t>word processing options</a:t>
            </a:r>
            <a:endParaRPr lang="en-US" sz="4000" dirty="0">
              <a:solidFill>
                <a:srgbClr val="409995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624101"/>
            <a:ext cx="7772400" cy="3204573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2800" dirty="0" smtClean="0"/>
              <a:t> Microsoft Word</a:t>
            </a:r>
          </a:p>
          <a:p>
            <a:pPr lvl="1">
              <a:buFont typeface="Wingdings" charset="2"/>
              <a:buChar char="q"/>
            </a:pPr>
            <a:r>
              <a:rPr lang="en-US" sz="2800" dirty="0" smtClean="0"/>
              <a:t> OHSU’s </a:t>
            </a:r>
            <a:r>
              <a:rPr lang="en-US" sz="2800" dirty="0" smtClean="0">
                <a:hlinkClick r:id="rId4"/>
              </a:rPr>
              <a:t>Microsoft Home Use Program</a:t>
            </a:r>
            <a:r>
              <a:rPr lang="en-US" sz="2800" dirty="0" smtClean="0"/>
              <a:t> - $10</a:t>
            </a:r>
          </a:p>
          <a:p>
            <a:pPr>
              <a:buFont typeface="Wingdings" charset="2"/>
              <a:buChar char="q"/>
            </a:pPr>
            <a:r>
              <a:rPr lang="en-US" sz="2800" dirty="0" smtClean="0"/>
              <a:t> Google Docs</a:t>
            </a:r>
          </a:p>
          <a:p>
            <a:pPr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LaTex</a:t>
            </a:r>
          </a:p>
          <a:p>
            <a:pPr>
              <a:buFont typeface="Wingdings" charset="2"/>
              <a:buChar char="q"/>
            </a:pPr>
            <a:r>
              <a:rPr lang="en-US" sz="2800" dirty="0" smtClean="0"/>
              <a:t> Markdown documents (plain text files)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2830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95394" y="177011"/>
            <a:ext cx="8515469" cy="6416295"/>
            <a:chOff x="-268711" y="-405526"/>
            <a:chExt cx="9412711" cy="738402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96641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-268711" y="-405526"/>
              <a:ext cx="2603471" cy="1381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409995"/>
                  </a:solidFill>
                </a:rPr>
                <a:t>citation management</a:t>
              </a:r>
            </a:p>
            <a:p>
              <a:pPr algn="ctr"/>
              <a:r>
                <a:rPr lang="en-US" sz="2400" b="1" dirty="0" smtClean="0">
                  <a:solidFill>
                    <a:srgbClr val="409995"/>
                  </a:solidFill>
                </a:rPr>
                <a:t>options</a:t>
              </a:r>
              <a:endParaRPr lang="en-US" sz="2400" b="1" dirty="0">
                <a:solidFill>
                  <a:srgbClr val="409995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3" y="6561039"/>
              <a:ext cx="1475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409995"/>
                  </a:solidFill>
                </a:rPr>
                <a:t>free version</a:t>
              </a:r>
              <a:endParaRPr lang="en-US" b="1" dirty="0">
                <a:solidFill>
                  <a:srgbClr val="409995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33641" y="6609165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409995"/>
                  </a:solidFill>
                </a:rPr>
                <a:t>X</a:t>
              </a:r>
              <a:endParaRPr lang="en-US" b="1" dirty="0">
                <a:solidFill>
                  <a:srgbClr val="409995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25270" y="6609165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409995"/>
                  </a:solidFill>
                </a:rPr>
                <a:t>X</a:t>
              </a:r>
              <a:endParaRPr lang="en-US" b="1" dirty="0">
                <a:solidFill>
                  <a:srgbClr val="409995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50677" y="6577081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409995"/>
                  </a:solidFill>
                </a:rPr>
                <a:t>X</a:t>
              </a:r>
              <a:endParaRPr lang="en-US" b="1" dirty="0">
                <a:solidFill>
                  <a:srgbClr val="409995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27273" y="6597086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409995"/>
                  </a:solidFill>
                </a:rPr>
                <a:t>X</a:t>
              </a:r>
              <a:endParaRPr lang="en-US" b="1" dirty="0">
                <a:solidFill>
                  <a:srgbClr val="40999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9452" y="6585102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409995"/>
                  </a:solidFill>
                </a:rPr>
                <a:t>X</a:t>
              </a:r>
              <a:endParaRPr lang="en-US" b="1" dirty="0">
                <a:solidFill>
                  <a:srgbClr val="40999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5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53921"/>
            <a:ext cx="9144000" cy="88079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</a:rPr>
              <a:t>Mendeley</a:t>
            </a:r>
            <a:endParaRPr lang="en-US" sz="4000" b="1" dirty="0">
              <a:solidFill>
                <a:srgbClr val="409995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" t="3472" b="14281"/>
          <a:stretch/>
        </p:blipFill>
        <p:spPr>
          <a:xfrm>
            <a:off x="481263" y="1347536"/>
            <a:ext cx="8210218" cy="42351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99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306322"/>
            <a:ext cx="9144000" cy="8807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rgbClr val="409995"/>
                </a:solidFill>
              </a:rPr>
              <a:t>paper pile</a:t>
            </a:r>
            <a:endParaRPr lang="en-US" sz="4000" dirty="0">
              <a:solidFill>
                <a:srgbClr val="409995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13578" r="4035" b="6422"/>
          <a:stretch/>
        </p:blipFill>
        <p:spPr>
          <a:xfrm>
            <a:off x="264694" y="1363578"/>
            <a:ext cx="8614612" cy="4572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47708" y="6112042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google 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40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6006"/>
            <a:ext cx="9144000" cy="88079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</a:rPr>
              <a:t>learning outcomes</a:t>
            </a:r>
            <a:endParaRPr lang="en-US" sz="4000" b="1" dirty="0">
              <a:solidFill>
                <a:srgbClr val="40999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905" y="1548062"/>
            <a:ext cx="8526189" cy="483669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/>
              <a:t>1 Understand the basic function and utility of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/>
              <a:t> </a:t>
            </a:r>
            <a:r>
              <a:rPr lang="en-US" sz="2800" dirty="0" smtClean="0"/>
              <a:t>  citation management software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/>
              <a:t>2 Apply best practices for citation management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/>
              <a:t>3 Utilize 1-2 key features in EndNote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/>
              <a:t>4 </a:t>
            </a:r>
            <a:r>
              <a:rPr lang="en-US" sz="2800" dirty="0"/>
              <a:t>Identify ways to overcome access issues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/>
              <a:t>   that may </a:t>
            </a:r>
            <a:r>
              <a:rPr lang="en-US" sz="2800" dirty="0" smtClean="0"/>
              <a:t>effect </a:t>
            </a:r>
            <a:r>
              <a:rPr lang="en-US" sz="2800" dirty="0"/>
              <a:t>collaboration workflows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lvl="1">
              <a:buFont typeface="Wingdings" charset="2"/>
              <a:buChar char="q"/>
            </a:pPr>
            <a:endParaRPr lang="en-US" sz="2800" dirty="0" smtClean="0"/>
          </a:p>
          <a:p>
            <a:pPr>
              <a:buFont typeface="Wingdings" charset="2"/>
              <a:buChar char="q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668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74238"/>
            <a:ext cx="9144000" cy="8807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rgbClr val="409995"/>
                </a:solidFill>
              </a:rPr>
              <a:t>find free full text</a:t>
            </a:r>
            <a:endParaRPr lang="en-US" sz="4000" dirty="0">
              <a:solidFill>
                <a:srgbClr val="409995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3611" y="6085915"/>
            <a:ext cx="83567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Open Access Button: openaccessbutton.org</a:t>
            </a:r>
            <a:endParaRPr lang="en-US" sz="3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" t="13298" r="1228"/>
          <a:stretch/>
        </p:blipFill>
        <p:spPr>
          <a:xfrm>
            <a:off x="144378" y="979573"/>
            <a:ext cx="8855243" cy="49550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2645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74238"/>
            <a:ext cx="9144000" cy="8807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rgbClr val="409995"/>
                </a:solidFill>
              </a:rPr>
              <a:t>find free full text</a:t>
            </a:r>
            <a:endParaRPr lang="en-US" sz="4000" dirty="0">
              <a:solidFill>
                <a:srgbClr val="40999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" t="14702" r="3158" b="13158"/>
          <a:stretch/>
        </p:blipFill>
        <p:spPr>
          <a:xfrm>
            <a:off x="304800" y="1379621"/>
            <a:ext cx="8534400" cy="41228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040698" y="5759119"/>
            <a:ext cx="50626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Unpaywall: unpaywall.org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77358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74238"/>
            <a:ext cx="9144000" cy="8807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rgbClr val="409995"/>
                </a:solidFill>
              </a:rPr>
              <a:t>how does this work?</a:t>
            </a:r>
            <a:endParaRPr lang="en-US" sz="4000" dirty="0">
              <a:solidFill>
                <a:srgbClr val="409995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800" y="1155032"/>
            <a:ext cx="7772400" cy="4892842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2800" dirty="0" smtClean="0"/>
              <a:t> Author (legally) supplies the manuscript to an online repository for sharing</a:t>
            </a:r>
          </a:p>
          <a:p>
            <a:pPr>
              <a:buFont typeface="Wingdings" charset="2"/>
              <a:buChar char="q"/>
            </a:pPr>
            <a:r>
              <a:rPr lang="en-US" sz="2800" dirty="0" smtClean="0"/>
              <a:t> This plug in, combs the web to find the article</a:t>
            </a:r>
          </a:p>
          <a:p>
            <a:pPr>
              <a:buFont typeface="Wingdings" charset="2"/>
              <a:buChar char="q"/>
            </a:pPr>
            <a:r>
              <a:rPr lang="en-US" sz="2800" dirty="0" smtClean="0"/>
              <a:t> If it’s not available, a request is made to the author to share their work – within copyright law (in the case of Open Access Button)</a:t>
            </a:r>
          </a:p>
          <a:p>
            <a:pPr lvl="1">
              <a:buFont typeface="Wingdings" charset="2"/>
              <a:buChar char="q"/>
            </a:pPr>
            <a:r>
              <a:rPr lang="en-US" sz="2800" dirty="0" smtClean="0"/>
              <a:t> Acquired papers placed in Zenodo</a:t>
            </a:r>
          </a:p>
          <a:p>
            <a:pPr lvl="1">
              <a:buFont typeface="Wingdings" charset="2"/>
              <a:buChar char="q"/>
            </a:pPr>
            <a:r>
              <a:rPr lang="en-US" sz="2800" dirty="0" smtClean="0"/>
              <a:t> Acquired data placed on the Open Science Framework</a:t>
            </a:r>
          </a:p>
          <a:p>
            <a:pPr>
              <a:buFont typeface="Wingdings" charset="2"/>
              <a:buChar char="q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77878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74238"/>
            <a:ext cx="9144000" cy="8807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rgbClr val="409995"/>
                </a:solidFill>
              </a:rPr>
              <a:t>...about sharing published work!</a:t>
            </a:r>
            <a:endParaRPr lang="en-US" sz="4000" dirty="0">
              <a:solidFill>
                <a:srgbClr val="409995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4752" y="5732987"/>
            <a:ext cx="7994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How Can I Share It?: howcanishareit.com</a:t>
            </a:r>
            <a:endParaRPr lang="en-US" sz="3000" dirty="0"/>
          </a:p>
        </p:txBody>
      </p:sp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3" t="16386" r="14737" b="9228"/>
          <a:stretch/>
        </p:blipFill>
        <p:spPr>
          <a:xfrm>
            <a:off x="1018674" y="1155031"/>
            <a:ext cx="7106652" cy="42511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9468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6006"/>
            <a:ext cx="9144000" cy="88079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</a:rPr>
              <a:t>recap</a:t>
            </a:r>
            <a:endParaRPr lang="en-US" sz="4000" b="1" dirty="0">
              <a:solidFill>
                <a:srgbClr val="40999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905" y="1548062"/>
            <a:ext cx="8526189" cy="483669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/>
              <a:t>1 Understand the basic function and utility of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/>
              <a:t> </a:t>
            </a:r>
            <a:r>
              <a:rPr lang="en-US" sz="2800" dirty="0" smtClean="0"/>
              <a:t>  citation management software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/>
              <a:t>2</a:t>
            </a:r>
            <a:r>
              <a:rPr lang="en-US" sz="2800" dirty="0" smtClean="0"/>
              <a:t> </a:t>
            </a:r>
            <a:r>
              <a:rPr lang="en-US" sz="2800" dirty="0"/>
              <a:t>Apply best practices for citation </a:t>
            </a:r>
            <a:r>
              <a:rPr lang="en-US" sz="2800" dirty="0" smtClean="0"/>
              <a:t>management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/>
              <a:t>3 </a:t>
            </a:r>
            <a:r>
              <a:rPr lang="en-US" sz="2800" dirty="0"/>
              <a:t>Utilize 1-2 key features in </a:t>
            </a:r>
            <a:r>
              <a:rPr lang="en-US" sz="2800" dirty="0" smtClean="0"/>
              <a:t>EndNote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/>
              <a:t>4 Identify ways to overcome access issues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/>
              <a:t> </a:t>
            </a:r>
            <a:r>
              <a:rPr lang="en-US" sz="2800" dirty="0" smtClean="0"/>
              <a:t>  that may effect collaboration workflows</a:t>
            </a:r>
            <a:r>
              <a:rPr lang="en-US" sz="2800" dirty="0"/>
              <a:t>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lvl="1">
              <a:buFont typeface="Wingdings" charset="2"/>
              <a:buChar char="q"/>
            </a:pPr>
            <a:endParaRPr lang="en-US" sz="2800" dirty="0" smtClean="0"/>
          </a:p>
          <a:p>
            <a:pPr>
              <a:buFont typeface="Wingdings" charset="2"/>
              <a:buChar char="q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562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8" y="1415554"/>
            <a:ext cx="8217570" cy="544244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EndNote</a:t>
            </a:r>
            <a:r>
              <a:rPr lang="en-US" dirty="0"/>
              <a:t> LibGuide: </a:t>
            </a:r>
            <a:r>
              <a:rPr lang="en-US" dirty="0">
                <a:hlinkClick r:id="rId3"/>
              </a:rPr>
              <a:t>http://libguides.ohsu.edu/endnote</a:t>
            </a:r>
            <a:r>
              <a:rPr lang="en-US" dirty="0"/>
              <a:t> 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EndNote </a:t>
            </a:r>
            <a:r>
              <a:rPr lang="en-US" dirty="0"/>
              <a:t>support: </a:t>
            </a:r>
            <a:r>
              <a:rPr lang="en-US" dirty="0" smtClean="0">
                <a:hlinkClick r:id="rId4"/>
              </a:rPr>
              <a:t>http://endnote.com/support</a:t>
            </a:r>
            <a:r>
              <a:rPr lang="en-US" dirty="0">
                <a:hlinkClick r:id="rId4"/>
              </a:rPr>
              <a:t> </a:t>
            </a:r>
            <a:endParaRPr lang="en-US" dirty="0"/>
          </a:p>
          <a:p>
            <a:pPr lvl="1">
              <a:buFont typeface="Wingdings" charset="2"/>
              <a:buChar char="q"/>
            </a:pPr>
            <a:r>
              <a:rPr lang="en-US" sz="2000" dirty="0" smtClean="0"/>
              <a:t> Instant </a:t>
            </a:r>
            <a:r>
              <a:rPr lang="en-US" sz="2000" dirty="0"/>
              <a:t>Message </a:t>
            </a:r>
          </a:p>
          <a:p>
            <a:pPr lvl="1">
              <a:buFont typeface="Wingdings" charset="2"/>
              <a:buChar char="q"/>
            </a:pPr>
            <a:r>
              <a:rPr lang="en-US" sz="2000" dirty="0" smtClean="0"/>
              <a:t> User </a:t>
            </a:r>
            <a:r>
              <a:rPr lang="en-US" sz="2000" dirty="0"/>
              <a:t>Guide </a:t>
            </a:r>
            <a:r>
              <a:rPr lang="en-US" sz="2000" dirty="0" smtClean="0"/>
              <a:t>“</a:t>
            </a:r>
            <a:r>
              <a:rPr lang="en-US" sz="2000" dirty="0"/>
              <a:t>Knowledgebase” 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EndNote</a:t>
            </a:r>
            <a:r>
              <a:rPr lang="en-US" dirty="0"/>
              <a:t> </a:t>
            </a:r>
            <a:r>
              <a:rPr lang="en-US" dirty="0" smtClean="0"/>
              <a:t>Youtube</a:t>
            </a:r>
            <a:r>
              <a:rPr lang="en-US" dirty="0"/>
              <a:t>: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 </a:t>
            </a:r>
            <a:r>
              <a:rPr lang="en-US" dirty="0">
                <a:hlinkClick r:id="rId5"/>
              </a:rPr>
              <a:t>https://www.youtube.com/user/EndNoteTraining </a:t>
            </a: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 smtClean="0"/>
              <a:t> </a:t>
            </a:r>
            <a:r>
              <a:rPr lang="en-US" dirty="0" smtClean="0">
                <a:hlinkClick r:id="rId6"/>
              </a:rPr>
              <a:t>Contact an OHSU Librarian</a:t>
            </a:r>
            <a:endParaRPr lang="en-US" dirty="0" smtClean="0"/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Stephanie Kerns, Associate University Librarian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Robin Champieux, Scholarly Communications Librarian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Kyle Banerjee, Digital Collections &amp; Metadata Librarian</a:t>
            </a:r>
            <a:endParaRPr lang="en-US" dirty="0"/>
          </a:p>
          <a:p>
            <a:pPr>
              <a:buFont typeface="Wingdings" charset="2"/>
              <a:buChar char="q"/>
            </a:pPr>
            <a:endParaRPr lang="en-US" dirty="0"/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0" y="224590"/>
            <a:ext cx="9143999" cy="60960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</a:rPr>
              <a:t>key resources</a:t>
            </a:r>
            <a:endParaRPr lang="en-US" sz="4000" b="1" dirty="0">
              <a:solidFill>
                <a:srgbClr val="409995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0" t="31789" r="66317" b="38363"/>
          <a:stretch/>
        </p:blipFill>
        <p:spPr>
          <a:xfrm>
            <a:off x="2246030" y="5151371"/>
            <a:ext cx="1187117" cy="14600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610" y="5178868"/>
            <a:ext cx="1162777" cy="14050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50" y="5176530"/>
            <a:ext cx="1143000" cy="1409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910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6785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  <a:latin typeface="+mj-lt"/>
                <a:ea typeface="Montserrat" charset="0"/>
                <a:cs typeface="Montserrat" charset="0"/>
              </a:rPr>
              <a:t>questions?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3768" y="1651644"/>
            <a:ext cx="672164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Stephanie Kerns, MLS</a:t>
            </a:r>
          </a:p>
          <a:p>
            <a:r>
              <a:rPr lang="en-US" sz="2800" dirty="0" smtClean="0"/>
              <a:t>kernss@ohsu.edu</a:t>
            </a:r>
          </a:p>
          <a:p>
            <a:r>
              <a:rPr lang="cs-CZ" sz="2800" dirty="0"/>
              <a:t>503-494-3478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73768" y="3713747"/>
            <a:ext cx="67216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Letisha R. Wyatt, PhD</a:t>
            </a:r>
          </a:p>
          <a:p>
            <a:r>
              <a:rPr lang="en-US" sz="2800" dirty="0" smtClean="0"/>
              <a:t>wyattl@ohsu.edu</a:t>
            </a:r>
          </a:p>
          <a:p>
            <a:r>
              <a:rPr lang="en-US" sz="2800" dirty="0" smtClean="0"/>
              <a:t>503.494.8627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2477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8" t="16342" r="33859" b="35942"/>
          <a:stretch/>
        </p:blipFill>
        <p:spPr>
          <a:xfrm>
            <a:off x="1077492" y="128337"/>
            <a:ext cx="7099525" cy="6537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4438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41" t="10414" r="11828" b="1256"/>
          <a:stretch/>
        </p:blipFill>
        <p:spPr>
          <a:xfrm>
            <a:off x="1427748" y="1122947"/>
            <a:ext cx="6577263" cy="47965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8547" y="6488668"/>
            <a:ext cx="2098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 Sourced from </a:t>
            </a:r>
            <a:r>
              <a:rPr lang="en-US" sz="1200" dirty="0" smtClean="0">
                <a:hlinkClick r:id="rId5"/>
              </a:rPr>
              <a:t>Here</a:t>
            </a:r>
            <a:endParaRPr lang="en-US" sz="12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86006"/>
            <a:ext cx="9144000" cy="8807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 cap="none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rgbClr val="409995"/>
                </a:solidFill>
              </a:rPr>
              <a:t>why bother with citation manager?</a:t>
            </a:r>
            <a:endParaRPr lang="en-US" sz="4000" dirty="0">
              <a:solidFill>
                <a:srgbClr val="4099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024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256314"/>
              </p:ext>
            </p:extLst>
          </p:nvPr>
        </p:nvGraphicFramePr>
        <p:xfrm>
          <a:off x="192505" y="1440613"/>
          <a:ext cx="8322845" cy="4831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66216"/>
            <a:ext cx="9144000" cy="88079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</a:rPr>
              <a:t>citation management ”lifecycle”</a:t>
            </a:r>
            <a:endParaRPr lang="en-US" sz="4000" b="1" dirty="0">
              <a:solidFill>
                <a:srgbClr val="4099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4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266216"/>
            <a:ext cx="9144000" cy="8807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rgbClr val="409995"/>
                </a:solidFill>
              </a:rPr>
              <a:t>OHSU Library databases</a:t>
            </a:r>
            <a:endParaRPr lang="en-US" sz="4000" dirty="0">
              <a:solidFill>
                <a:srgbClr val="40999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6" t="10866" r="2982" b="10748"/>
          <a:stretch/>
        </p:blipFill>
        <p:spPr>
          <a:xfrm>
            <a:off x="705852" y="1299411"/>
            <a:ext cx="7732295" cy="45078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213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4" t="12737" r="18772" b="55544"/>
          <a:stretch/>
        </p:blipFill>
        <p:spPr>
          <a:xfrm>
            <a:off x="368120" y="978569"/>
            <a:ext cx="7749186" cy="24876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" t="11146" r="2105" b="47290"/>
          <a:stretch/>
        </p:blipFill>
        <p:spPr>
          <a:xfrm>
            <a:off x="311548" y="3801979"/>
            <a:ext cx="8727754" cy="23902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97776"/>
            <a:ext cx="9144000" cy="8807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 cap="none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rgbClr val="409995"/>
                </a:solidFill>
              </a:rPr>
              <a:t>Library Search</a:t>
            </a:r>
            <a:endParaRPr lang="en-US" sz="4000" dirty="0">
              <a:solidFill>
                <a:srgbClr val="4099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72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354449"/>
            <a:ext cx="9144000" cy="8807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rgbClr val="409995"/>
                </a:solidFill>
              </a:rPr>
              <a:t>database -&gt; citation manager</a:t>
            </a:r>
            <a:endParaRPr lang="en-US" sz="4000" dirty="0">
              <a:solidFill>
                <a:srgbClr val="409995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" t="11146" r="2456" b="41989"/>
          <a:stretch/>
        </p:blipFill>
        <p:spPr>
          <a:xfrm>
            <a:off x="256673" y="1652337"/>
            <a:ext cx="8630653" cy="26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3414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92505" y="1440613"/>
          <a:ext cx="8322845" cy="4831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66216"/>
            <a:ext cx="9144000" cy="88079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</a:rPr>
              <a:t>citation management ”lifecycle”</a:t>
            </a:r>
            <a:endParaRPr lang="en-US" sz="4000" b="1" dirty="0">
              <a:solidFill>
                <a:srgbClr val="4099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4266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Wood 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24337</TotalTime>
  <Words>719</Words>
  <Application>Microsoft Macintosh PowerPoint</Application>
  <PresentationFormat>On-screen Show (4:3)</PresentationFormat>
  <Paragraphs>170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Bookman Old Style</vt:lpstr>
      <vt:lpstr>Calibri</vt:lpstr>
      <vt:lpstr>Century Gothic</vt:lpstr>
      <vt:lpstr>Montserrat</vt:lpstr>
      <vt:lpstr>Rockwell Extra Bold</vt:lpstr>
      <vt:lpstr>Wingdings</vt:lpstr>
      <vt:lpstr>Wood Type</vt:lpstr>
      <vt:lpstr>PowerPoint Presentation</vt:lpstr>
      <vt:lpstr>learning outcomes</vt:lpstr>
      <vt:lpstr>PowerPoint Presentation</vt:lpstr>
      <vt:lpstr>PowerPoint Presentation</vt:lpstr>
      <vt:lpstr>citation management ”lifecycle”</vt:lpstr>
      <vt:lpstr>PowerPoint Presentation</vt:lpstr>
      <vt:lpstr>PowerPoint Presentation</vt:lpstr>
      <vt:lpstr>PowerPoint Presentation</vt:lpstr>
      <vt:lpstr>citation management ”lifecycle”</vt:lpstr>
      <vt:lpstr>PowerPoint Presentation</vt:lpstr>
      <vt:lpstr>PowerPoint Presentation</vt:lpstr>
      <vt:lpstr>EndNote best practices</vt:lpstr>
      <vt:lpstr>EndNote key features</vt:lpstr>
      <vt:lpstr>PowerPoint Presentation</vt:lpstr>
      <vt:lpstr>PowerPoint Presentation</vt:lpstr>
      <vt:lpstr>PowerPoint Presentation</vt:lpstr>
      <vt:lpstr>PowerPoint Presentation</vt:lpstr>
      <vt:lpstr>Mendeley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</vt:lpstr>
      <vt:lpstr>key resources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 Champieux</dc:creator>
  <cp:lastModifiedBy>Microsoft Office User</cp:lastModifiedBy>
  <cp:revision>284</cp:revision>
  <cp:lastPrinted>2017-05-16T22:28:43Z</cp:lastPrinted>
  <dcterms:created xsi:type="dcterms:W3CDTF">2016-07-15T21:56:35Z</dcterms:created>
  <dcterms:modified xsi:type="dcterms:W3CDTF">2017-05-16T22:52:20Z</dcterms:modified>
</cp:coreProperties>
</file>